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FA0AE0-19F0-469F-B1F1-8242D07E29AE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6B94506-39D1-4F34-ACF0-D24B4E6A775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726" y="1196752"/>
            <a:ext cx="8458200" cy="201622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«Буквы </a:t>
            </a:r>
            <a:r>
              <a:rPr lang="ru-RU" sz="5400" b="1" dirty="0" smtClean="0">
                <a:solidFill>
                  <a:srgbClr val="C00000"/>
                </a:solidFill>
              </a:rPr>
              <a:t>О</a:t>
            </a:r>
            <a:r>
              <a:rPr lang="ru-RU" sz="5400" b="1" dirty="0" smtClean="0"/>
              <a:t> и </a:t>
            </a:r>
            <a:r>
              <a:rPr lang="ru-RU" sz="5400" b="1" dirty="0" smtClean="0">
                <a:solidFill>
                  <a:srgbClr val="C00000"/>
                </a:solidFill>
              </a:rPr>
              <a:t>А </a:t>
            </a:r>
            <a:r>
              <a:rPr lang="ru-RU" sz="5400" b="1" dirty="0" smtClean="0"/>
              <a:t>в корнях </a:t>
            </a:r>
            <a:r>
              <a:rPr lang="ru-RU" sz="5400" b="1" dirty="0"/>
              <a:t> </a:t>
            </a:r>
            <a:r>
              <a:rPr lang="ru-RU" sz="5400" b="1" dirty="0" smtClean="0"/>
              <a:t>-</a:t>
            </a:r>
            <a:r>
              <a:rPr lang="ru-RU" sz="5400" b="1" dirty="0" err="1" smtClean="0">
                <a:solidFill>
                  <a:srgbClr val="002060"/>
                </a:solidFill>
              </a:rPr>
              <a:t>л</a:t>
            </a:r>
            <a:r>
              <a:rPr lang="ru-RU" sz="5400" b="1" dirty="0" err="1" smtClean="0">
                <a:solidFill>
                  <a:srgbClr val="C00000"/>
                </a:solidFill>
              </a:rPr>
              <a:t>а</a:t>
            </a:r>
            <a:r>
              <a:rPr lang="ru-RU" sz="5400" b="1" dirty="0" err="1" smtClean="0">
                <a:solidFill>
                  <a:srgbClr val="002060"/>
                </a:solidFill>
              </a:rPr>
              <a:t>г-л</a:t>
            </a:r>
            <a:r>
              <a:rPr lang="ru-RU" sz="5400" b="1" dirty="0" err="1" smtClean="0">
                <a:solidFill>
                  <a:srgbClr val="C00000"/>
                </a:solidFill>
              </a:rPr>
              <a:t>о</a:t>
            </a:r>
            <a:r>
              <a:rPr lang="ru-RU" sz="5400" b="1" dirty="0" err="1" smtClean="0">
                <a:solidFill>
                  <a:srgbClr val="002060"/>
                </a:solidFill>
              </a:rPr>
              <a:t>ж</a:t>
            </a:r>
            <a:r>
              <a:rPr lang="ru-RU" sz="5400" b="1" dirty="0" smtClean="0"/>
              <a:t>»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509120"/>
            <a:ext cx="8553333" cy="8640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Урок русского языка в 5 </a:t>
            </a:r>
            <a:r>
              <a:rPr lang="ru-RU" sz="2800" b="1" dirty="0" smtClean="0"/>
              <a:t>классе </a:t>
            </a:r>
          </a:p>
          <a:p>
            <a:pPr algn="ctr"/>
            <a:r>
              <a:rPr lang="ru-RU" sz="2800" b="1" dirty="0" smtClean="0"/>
              <a:t>Учитель русского языка и литературы: Абдикадирова З.А.</a:t>
            </a: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Сравни!</a:t>
            </a:r>
            <a:endParaRPr lang="ru-RU" b="1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 </a:t>
            </a:r>
            <a:endParaRPr lang="ru-RU" b="1" dirty="0" smtClean="0"/>
          </a:p>
          <a:p>
            <a:pPr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  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 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М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лчалив осе</a:t>
            </a:r>
            <a:r>
              <a:rPr lang="ru-RU" sz="3300" b="1" dirty="0" smtClean="0">
                <a:solidFill>
                  <a:srgbClr val="0070C0"/>
                </a:solidFill>
                <a:latin typeface="Century" pitchFamily="18" charset="0"/>
              </a:rPr>
              <a:t>нн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ий лес. Тихо и в полях, будто </a:t>
            </a:r>
          </a:p>
          <a:p>
            <a:pPr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пр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рода  ра</a:t>
            </a:r>
            <a:r>
              <a:rPr lang="ru-RU" sz="3300" b="1" dirty="0" smtClean="0">
                <a:solidFill>
                  <a:srgbClr val="0070C0"/>
                </a:solidFill>
                <a:latin typeface="Century" pitchFamily="18" charset="0"/>
              </a:rPr>
              <a:t>с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пол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гается ко сну. Всё сл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бее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гре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ет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солнышко, и дни ст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новятся к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роче.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Засыпа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ют леса, птицы на полях уже не предл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гают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послушать свои звонкие голоса. А когда при-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дет октябрь, гости ул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тят в дальние страны.</a:t>
            </a:r>
          </a:p>
        </p:txBody>
      </p:sp>
      <p:pic>
        <p:nvPicPr>
          <p:cNvPr id="13314" name="Picture 2" descr="C:\Documents and Settings\Admin\Рабочий стол\Pictures\Анимационные картинки для презентаций на тему Школа\ucos7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1296144" cy="1364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672"/>
            <a:ext cx="8686800" cy="818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sz="4400" b="1" dirty="0" smtClean="0">
                <a:solidFill>
                  <a:srgbClr val="C00000"/>
                </a:solidFill>
                <a:latin typeface="Century" pitchFamily="18" charset="0"/>
              </a:rPr>
              <a:t>Благодарю всех за работу!</a:t>
            </a:r>
            <a:endParaRPr lang="ru-RU" sz="4400" b="1" dirty="0">
              <a:solidFill>
                <a:srgbClr val="C00000"/>
              </a:solidFill>
              <a:latin typeface="Century" pitchFamily="18" charset="0"/>
            </a:endParaRPr>
          </a:p>
        </p:txBody>
      </p:sp>
      <p:pic>
        <p:nvPicPr>
          <p:cNvPr id="15362" name="Picture 2" descr="C:\Documents and Settings\Admin\Мои документы\Pictures\Мои рисунки\спасибо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708920"/>
            <a:ext cx="3057525" cy="3038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  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м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рфем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ка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рф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графия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  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рф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эпия</a:t>
            </a:r>
          </a:p>
          <a:p>
            <a:endParaRPr lang="ru-RU" b="1" dirty="0" smtClean="0">
              <a:latin typeface="Century" pitchFamily="18" charset="0"/>
            </a:endParaRPr>
          </a:p>
          <a:p>
            <a:r>
              <a:rPr lang="ru-RU" b="1" dirty="0" smtClean="0">
                <a:latin typeface="Century" pitchFamily="18" charset="0"/>
              </a:rPr>
              <a:t>    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Орфоэпическая разминка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 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Алф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вит,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телье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, дала, доска, у доски, на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доску, д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суг, звонить, звонишь,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звонит,к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ш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не, кв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ртал, конечно, м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дель,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музей,п</a:t>
            </a:r>
            <a:r>
              <a:rPr lang="ru-RU" sz="33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ртер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,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пр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дмет, с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нт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метр, </a:t>
            </a:r>
            <a:r>
              <a:rPr lang="ru-RU" sz="3300" b="1" dirty="0" err="1" smtClean="0">
                <a:solidFill>
                  <a:schemeClr val="tx1"/>
                </a:solidFill>
                <a:latin typeface="Century" pitchFamily="18" charset="0"/>
              </a:rPr>
              <a:t>свитер,свекла,сквореч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ник, теннис, ш</a:t>
            </a:r>
            <a:r>
              <a:rPr lang="ru-RU" sz="33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3300" b="1" dirty="0" smtClean="0">
                <a:solidFill>
                  <a:schemeClr val="tx1"/>
                </a:solidFill>
                <a:latin typeface="Century" pitchFamily="18" charset="0"/>
              </a:rPr>
              <a:t>ссе.</a:t>
            </a:r>
          </a:p>
          <a:p>
            <a:pPr>
              <a:buNone/>
            </a:pPr>
            <a:endParaRPr lang="ru-RU" b="1" dirty="0" smtClean="0">
              <a:latin typeface="Century" pitchFamily="18" charset="0"/>
            </a:endParaRPr>
          </a:p>
        </p:txBody>
      </p:sp>
      <p:pic>
        <p:nvPicPr>
          <p:cNvPr id="9218" name="Picture 2" descr="C:\Documents and Settings\Admin\Мои документы\8034_gif\gif\23945372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1700808"/>
            <a:ext cx="800100" cy="885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             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Проверь себя!</a:t>
            </a:r>
          </a:p>
          <a:p>
            <a:endParaRPr lang="ru-RU" sz="2800" b="1" dirty="0" smtClean="0">
              <a:solidFill>
                <a:schemeClr val="tx1"/>
              </a:solidFill>
              <a:latin typeface="Century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Д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ван в 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б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нете, дверь на б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лкон, </a:t>
            </a:r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смот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реть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т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л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визор, л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ловые гроздья с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рени,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правильный м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ршрут, играть на п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анино и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г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таре, ш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ладные 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нфеты, 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рзина с грибами, померить к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стюм, негра</a:t>
            </a:r>
            <a:r>
              <a:rPr lang="ru-RU" sz="2800" b="1" dirty="0" smtClean="0">
                <a:solidFill>
                  <a:srgbClr val="0070C0"/>
                </a:solidFill>
                <a:latin typeface="Century" pitchFamily="18" charset="0"/>
              </a:rPr>
              <a:t>м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тное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письмо, п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ркетный пол, кожа</a:t>
            </a:r>
            <a:r>
              <a:rPr lang="ru-RU" sz="2800" b="1" dirty="0" smtClean="0">
                <a:solidFill>
                  <a:srgbClr val="0070C0"/>
                </a:solidFill>
                <a:latin typeface="Century" pitchFamily="18" charset="0"/>
              </a:rPr>
              <a:t>н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ый р</a:t>
            </a:r>
            <a:r>
              <a:rPr lang="ru-RU" sz="28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мень.</a:t>
            </a:r>
            <a:endParaRPr lang="ru-RU" sz="2800" dirty="0">
              <a:solidFill>
                <a:schemeClr val="tx1"/>
              </a:solidFill>
              <a:latin typeface="Century" pitchFamily="18" charset="0"/>
            </a:endParaRPr>
          </a:p>
        </p:txBody>
      </p:sp>
      <p:pic>
        <p:nvPicPr>
          <p:cNvPr id="11266" name="Picture 2" descr="C:\Documents and Settings\Admin\Мои документы\Анимационные картинки для презентаций на тему Школа\7996677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1152128" cy="1093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           Безударные гласные</a:t>
            </a:r>
          </a:p>
          <a:p>
            <a:pPr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</a:t>
            </a:r>
            <a:r>
              <a:rPr lang="ru-RU" b="1" dirty="0" smtClean="0">
                <a:solidFill>
                  <a:srgbClr val="00B050"/>
                </a:solidFill>
                <a:latin typeface="Century" pitchFamily="18" charset="0"/>
              </a:rPr>
              <a:t>непроверяемые   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      </a:t>
            </a:r>
            <a:r>
              <a:rPr lang="ru-RU" b="1" dirty="0" smtClean="0">
                <a:solidFill>
                  <a:srgbClr val="0070C0"/>
                </a:solidFill>
                <a:latin typeface="Century" pitchFamily="18" charset="0"/>
              </a:rPr>
              <a:t>проверяемые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к</a:t>
            </a:r>
            <a:r>
              <a:rPr lang="ru-RU" b="1" dirty="0" smtClean="0">
                <a:solidFill>
                  <a:srgbClr val="00B05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рзина                     см</a:t>
            </a:r>
            <a:r>
              <a:rPr lang="ru-RU" b="1" dirty="0" smtClean="0">
                <a:solidFill>
                  <a:srgbClr val="0070C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треть - см</a:t>
            </a:r>
            <a:r>
              <a:rPr lang="ru-RU" b="1" dirty="0" smtClean="0">
                <a:solidFill>
                  <a:srgbClr val="0070C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тр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                   чередующиеся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                  -л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- 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ж-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                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ть - 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жить</a:t>
            </a:r>
            <a:endParaRPr lang="ru-RU" dirty="0">
              <a:solidFill>
                <a:schemeClr val="tx1"/>
              </a:solidFill>
              <a:latin typeface="Century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123728" y="2060848"/>
            <a:ext cx="201622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139952" y="2060848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139952" y="2060848"/>
            <a:ext cx="72008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3995936" y="4581128"/>
            <a:ext cx="7200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7944" y="4581128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3888" y="5013176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23928" y="50131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3928" y="515719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716016" y="4941168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419872" y="5157192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63888" y="5157192"/>
            <a:ext cx="144016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Century" pitchFamily="18" charset="0"/>
              </a:rPr>
              <a:t> 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О </a:t>
            </a:r>
            <a:r>
              <a:rPr lang="ru-RU" sz="4000" b="1" dirty="0" smtClean="0">
                <a:solidFill>
                  <a:schemeClr val="tx1"/>
                </a:solidFill>
                <a:latin typeface="Century" pitchFamily="18" charset="0"/>
              </a:rPr>
              <a:t>или </a:t>
            </a:r>
            <a:r>
              <a:rPr lang="ru-RU" sz="40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4000" b="1" dirty="0" smtClean="0">
                <a:solidFill>
                  <a:schemeClr val="tx1"/>
                </a:solidFill>
                <a:latin typeface="Century" pitchFamily="18" charset="0"/>
              </a:rPr>
              <a:t> ?</a:t>
            </a:r>
            <a:endParaRPr lang="ru-RU" sz="4000" b="1" dirty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latin typeface="Century" pitchFamily="18" charset="0"/>
              </a:rPr>
              <a:t>ул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r>
              <a:rPr lang="ru-RU" b="1" dirty="0" smtClean="0">
                <a:latin typeface="Century" pitchFamily="18" charset="0"/>
              </a:rPr>
              <a:t>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r>
              <a:rPr lang="ru-RU" b="1" dirty="0" smtClean="0">
                <a:latin typeface="Century" pitchFamily="18" charset="0"/>
              </a:rPr>
              <a:t>прил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прил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r>
              <a:rPr lang="ru-RU" b="1" dirty="0" smtClean="0">
                <a:latin typeface="Century" pitchFamily="18" charset="0"/>
              </a:rPr>
              <a:t>возл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возл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r>
              <a:rPr lang="ru-RU" b="1" dirty="0" smtClean="0">
                <a:latin typeface="Century" pitchFamily="18" charset="0"/>
              </a:rPr>
              <a:t>прил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прил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endParaRPr lang="ru-RU" b="1" dirty="0" smtClean="0">
              <a:latin typeface="Century" pitchFamily="18" charset="0"/>
            </a:endParaRPr>
          </a:p>
          <a:p>
            <a:endParaRPr lang="ru-RU" b="1" dirty="0">
              <a:latin typeface="Century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latin typeface="Century" pitchFamily="18" charset="0"/>
              </a:rPr>
              <a:t>изл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изл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</a:p>
          <a:p>
            <a:r>
              <a:rPr lang="ru-RU" b="1" dirty="0" smtClean="0">
                <a:latin typeface="Century" pitchFamily="18" charset="0"/>
              </a:rPr>
              <a:t>предл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latin typeface="Century" pitchFamily="18" charset="0"/>
              </a:rPr>
              <a:t>ть</a:t>
            </a:r>
          </a:p>
          <a:p>
            <a:r>
              <a:rPr lang="ru-RU" b="1" dirty="0" smtClean="0">
                <a:latin typeface="Century" pitchFamily="18" charset="0"/>
              </a:rPr>
              <a:t>дол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latin typeface="Century" pitchFamily="18" charset="0"/>
              </a:rPr>
              <a:t>жить</a:t>
            </a:r>
            <a:endParaRPr lang="ru-RU" b="1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entury" pitchFamily="18" charset="0"/>
              </a:rPr>
              <a:t>              </a:t>
            </a: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Составить и записать                </a:t>
            </a:r>
            <a:b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Century" pitchFamily="18" charset="0"/>
              </a:rPr>
              <a:t>                    словосочетания</a:t>
            </a:r>
            <a:endParaRPr lang="ru-RU" sz="2800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пол...жение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        изменить             </a:t>
            </a:r>
          </a:p>
          <a:p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</a:t>
            </a:r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изл...жение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       высказать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сл...гаемое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          закончить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предпол...жение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просклонять   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прил...гательное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уменьшить</a:t>
            </a:r>
          </a:p>
          <a:p>
            <a:r>
              <a:rPr lang="ru-RU" sz="2800" b="1" dirty="0" err="1" smtClean="0">
                <a:solidFill>
                  <a:schemeClr val="tx1"/>
                </a:solidFill>
                <a:latin typeface="Century" pitchFamily="18" charset="0"/>
              </a:rPr>
              <a:t>сл...жение</a:t>
            </a:r>
            <a:r>
              <a:rPr lang="ru-RU" sz="2800" b="1" dirty="0" smtClean="0">
                <a:solidFill>
                  <a:schemeClr val="tx1"/>
                </a:solidFill>
                <a:latin typeface="Century" pitchFamily="18" charset="0"/>
              </a:rPr>
              <a:t>                             произвести</a:t>
            </a:r>
          </a:p>
          <a:p>
            <a:endParaRPr lang="ru-RU" sz="2800" b="1" dirty="0" smtClean="0">
              <a:latin typeface="Century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изменить пол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жение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закончить изл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жение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уменьшить 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емое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высказать предпол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жение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просклонять прил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г</a:t>
            </a:r>
            <a:r>
              <a:rPr lang="ru-RU" b="1" dirty="0" smtClean="0">
                <a:solidFill>
                  <a:srgbClr val="7030A0"/>
                </a:solidFill>
                <a:latin typeface="Century" pitchFamily="18" charset="0"/>
              </a:rPr>
              <a:t>а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тельное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произвести сл</a:t>
            </a:r>
            <a:r>
              <a:rPr lang="ru-RU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жение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ра</a:t>
            </a:r>
            <a:r>
              <a:rPr lang="ru-RU" sz="2400" b="1" dirty="0" smtClean="0">
                <a:solidFill>
                  <a:srgbClr val="C00000"/>
                </a:solidFill>
                <a:latin typeface="Century" pitchFamily="18" charset="0"/>
              </a:rPr>
              <a:t>сс</a:t>
            </a:r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тавить  и  объяснить  знаки </a:t>
            </a:r>
            <a:r>
              <a:rPr lang="ru-RU" sz="2400" b="1" dirty="0" err="1" smtClean="0">
                <a:solidFill>
                  <a:srgbClr val="002060"/>
                </a:solidFill>
                <a:latin typeface="Century" pitchFamily="18" charset="0"/>
              </a:rPr>
              <a:t>препина</a:t>
            </a:r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-</a:t>
            </a:r>
            <a:b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                          </a:t>
            </a:r>
            <a:r>
              <a:rPr lang="ru-RU" sz="2400" b="1" dirty="0" err="1" smtClean="0">
                <a:solidFill>
                  <a:srgbClr val="002060"/>
                </a:solidFill>
                <a:latin typeface="Century" pitchFamily="18" charset="0"/>
              </a:rPr>
              <a:t>ния</a:t>
            </a:r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,  орфогра</a:t>
            </a:r>
            <a:r>
              <a:rPr lang="ru-RU" sz="2400" b="1" dirty="0" smtClean="0">
                <a:solidFill>
                  <a:srgbClr val="C00000"/>
                </a:solidFill>
                <a:latin typeface="Century" pitchFamily="18" charset="0"/>
              </a:rPr>
              <a:t>мм</a:t>
            </a:r>
            <a:r>
              <a:rPr lang="ru-RU" sz="2400" b="1" dirty="0" smtClean="0">
                <a:solidFill>
                  <a:srgbClr val="002060"/>
                </a:solidFill>
                <a:latin typeface="Century" pitchFamily="18" charset="0"/>
              </a:rPr>
              <a:t>ы</a:t>
            </a:r>
            <a:endParaRPr lang="ru-RU" sz="2400" b="1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 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 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Трудно идти по тайге. К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лючие ветви  </a:t>
            </a:r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царапа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-       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ют руки и л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цо 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я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жёлый рю</a:t>
            </a:r>
            <a:r>
              <a:rPr lang="ru-RU" sz="11200" b="1" dirty="0" smtClean="0">
                <a:solidFill>
                  <a:srgbClr val="0070C0"/>
                </a:solidFill>
                <a:latin typeface="Century" pitchFamily="18" charset="0"/>
              </a:rPr>
              <a:t>к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зак ц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е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пляется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за суч</a:t>
            </a:r>
            <a:r>
              <a:rPr lang="ru-RU" sz="11200" b="1" dirty="0" smtClean="0">
                <a:solidFill>
                  <a:srgbClr val="0070C0"/>
                </a:solidFill>
                <a:latin typeface="Century" pitchFamily="18" charset="0"/>
              </a:rPr>
              <a:t>ь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я. Путь предст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ит д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лёкий и мы </a:t>
            </a:r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распо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л</a:t>
            </a:r>
            <a:r>
              <a:rPr lang="ru-RU" sz="112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гаемся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на отдых. Но вот опять пора в д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рогу.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Мы ра</a:t>
            </a:r>
            <a:r>
              <a:rPr lang="ru-RU" sz="11200" b="1" dirty="0" smtClean="0">
                <a:solidFill>
                  <a:srgbClr val="0070C0"/>
                </a:solidFill>
                <a:latin typeface="Century" pitchFamily="18" charset="0"/>
              </a:rPr>
              <a:t>з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дв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гаем пап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р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тники и ост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навливаем-</a:t>
            </a:r>
          </a:p>
          <a:p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ся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. Как трудно прол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жить дорогу! Ноги ут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па-</a:t>
            </a:r>
          </a:p>
          <a:p>
            <a:pPr>
              <a:buNone/>
            </a:pP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  ют во мху почва пружинит. Лес стал другим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но мы упорно прол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гаем путь.</a:t>
            </a:r>
          </a:p>
          <a:p>
            <a:endParaRPr lang="ru-RU" sz="11200" b="1" dirty="0" smtClean="0">
              <a:solidFill>
                <a:schemeClr val="tx1"/>
              </a:solidFill>
            </a:endParaRP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002060"/>
                </a:solidFill>
                <a:latin typeface="Century" pitchFamily="18" charset="0"/>
              </a:rPr>
              <a:t>Творческая мастерская</a:t>
            </a:r>
            <a:endParaRPr lang="ru-RU" b="1" dirty="0">
              <a:solidFill>
                <a:srgbClr val="002060"/>
              </a:solidFill>
              <a:latin typeface="Century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7000" b="1" dirty="0" smtClean="0">
              <a:latin typeface="Century" pitchFamily="18" charset="0"/>
            </a:endParaRPr>
          </a:p>
          <a:p>
            <a:r>
              <a:rPr lang="ru-RU" sz="7000" b="1" dirty="0" smtClean="0">
                <a:latin typeface="Century" pitchFamily="18" charset="0"/>
              </a:rPr>
              <a:t>  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М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лчалив зимний лес. Тихо и в п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лях</a:t>
            </a:r>
            <a:r>
              <a:rPr lang="ru-RU" sz="11200" b="1" dirty="0" smtClean="0">
                <a:solidFill>
                  <a:srgbClr val="FF0000"/>
                </a:solidFill>
                <a:latin typeface="Century" pitchFamily="18" charset="0"/>
              </a:rPr>
              <a:t>,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будто 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пр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и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рода ра</a:t>
            </a:r>
            <a:r>
              <a:rPr lang="ru-RU" sz="11200" b="1" dirty="0" smtClean="0">
                <a:solidFill>
                  <a:srgbClr val="0070C0"/>
                </a:solidFill>
                <a:latin typeface="Century" pitchFamily="18" charset="0"/>
              </a:rPr>
              <a:t>с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пол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жилась ко сну. Но сильнее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греет солнышко, и дни ст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новятся дли</a:t>
            </a:r>
            <a:r>
              <a:rPr lang="ru-RU" sz="11200" b="1" dirty="0" smtClean="0">
                <a:solidFill>
                  <a:srgbClr val="0070C0"/>
                </a:solidFill>
                <a:latin typeface="Century" pitchFamily="18" charset="0"/>
              </a:rPr>
              <a:t>нн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ее. 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Пробуждаются леса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птицы на п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о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лях </a:t>
            </a:r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предл</a:t>
            </a:r>
            <a:r>
              <a:rPr lang="ru-RU" sz="11200" b="1" dirty="0" err="1" smtClean="0">
                <a:solidFill>
                  <a:srgbClr val="C00000"/>
                </a:solidFill>
                <a:latin typeface="Century" pitchFamily="18" charset="0"/>
              </a:rPr>
              <a:t>а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-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</a:t>
            </a:r>
            <a:r>
              <a:rPr lang="ru-RU" sz="11200" b="1" dirty="0" err="1" smtClean="0">
                <a:solidFill>
                  <a:schemeClr val="tx1"/>
                </a:solidFill>
                <a:latin typeface="Century" pitchFamily="18" charset="0"/>
              </a:rPr>
              <a:t>гают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послушать свои звонкие голоса. А когда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придет апрель</a:t>
            </a:r>
            <a:r>
              <a:rPr lang="ru-RU" sz="11200" b="1" dirty="0" smtClean="0">
                <a:solidFill>
                  <a:srgbClr val="C00000"/>
                </a:solidFill>
                <a:latin typeface="Century" pitchFamily="18" charset="0"/>
              </a:rPr>
              <a:t>,</a:t>
            </a:r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появятся гости из дальних  </a:t>
            </a:r>
          </a:p>
          <a:p>
            <a:r>
              <a:rPr lang="ru-RU" sz="11200" b="1" dirty="0" smtClean="0">
                <a:solidFill>
                  <a:schemeClr val="tx1"/>
                </a:solidFill>
                <a:latin typeface="Century" pitchFamily="18" charset="0"/>
              </a:rPr>
              <a:t> стран.</a:t>
            </a:r>
          </a:p>
          <a:p>
            <a:endParaRPr lang="ru-RU" sz="11200" b="1" dirty="0" smtClean="0">
              <a:solidFill>
                <a:schemeClr val="tx1"/>
              </a:solidFill>
              <a:latin typeface="Century" pitchFamily="18" charset="0"/>
            </a:endParaRPr>
          </a:p>
          <a:p>
            <a:r>
              <a:rPr lang="ru-RU" sz="9600" b="1" dirty="0" smtClean="0">
                <a:solidFill>
                  <a:schemeClr val="tx1"/>
                </a:solidFill>
                <a:latin typeface="Century" pitchFamily="18" charset="0"/>
              </a:rPr>
              <a:t>1.Определить  тему, основную мысль текста.</a:t>
            </a:r>
          </a:p>
          <a:p>
            <a:r>
              <a:rPr lang="ru-RU" sz="9600" b="1" dirty="0" smtClean="0">
                <a:solidFill>
                  <a:schemeClr val="tx1"/>
                </a:solidFill>
                <a:latin typeface="Century" pitchFamily="18" charset="0"/>
              </a:rPr>
              <a:t>2.Описать по аналогии осе</a:t>
            </a:r>
            <a:r>
              <a:rPr lang="ru-RU" sz="9600" b="1" dirty="0" smtClean="0">
                <a:solidFill>
                  <a:srgbClr val="0070C0"/>
                </a:solidFill>
                <a:latin typeface="Century" pitchFamily="18" charset="0"/>
              </a:rPr>
              <a:t>нн</a:t>
            </a:r>
            <a:r>
              <a:rPr lang="ru-RU" sz="9600" b="1" dirty="0" smtClean="0">
                <a:solidFill>
                  <a:schemeClr val="tx1"/>
                </a:solidFill>
                <a:latin typeface="Century" pitchFamily="18" charset="0"/>
              </a:rPr>
              <a:t>ий лес.</a:t>
            </a:r>
          </a:p>
          <a:p>
            <a:endParaRPr lang="ru-RU" sz="7000" b="1" dirty="0" smtClean="0">
              <a:latin typeface="Century" pitchFamily="18" charset="0"/>
            </a:endParaRPr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 </a:t>
            </a:r>
          </a:p>
          <a:p>
            <a:r>
              <a:rPr lang="ru-RU" b="1" dirty="0" smtClean="0"/>
              <a:t> </a:t>
            </a:r>
            <a:endParaRPr lang="ru-RU" dirty="0"/>
          </a:p>
        </p:txBody>
      </p:sp>
      <p:pic>
        <p:nvPicPr>
          <p:cNvPr id="12291" name="Picture 3" descr="C:\Documents and Settings\Admin\Мои документы\Pictures\Мои рисунки\мысль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04664"/>
            <a:ext cx="108012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416</Words>
  <Application>Microsoft Office PowerPoint</Application>
  <PresentationFormat>Экран (4:3)</PresentationFormat>
  <Paragraphs>93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Century</vt:lpstr>
      <vt:lpstr>Franklin Gothic Book</vt:lpstr>
      <vt:lpstr>Franklin Gothic Medium</vt:lpstr>
      <vt:lpstr>Wingdings 2</vt:lpstr>
      <vt:lpstr>Трек</vt:lpstr>
      <vt:lpstr>«Буквы О и А в корнях  -лаг-лож» </vt:lpstr>
      <vt:lpstr>Презентация PowerPoint</vt:lpstr>
      <vt:lpstr>Презентация PowerPoint</vt:lpstr>
      <vt:lpstr>Презентация PowerPoint</vt:lpstr>
      <vt:lpstr> О или А ?</vt:lpstr>
      <vt:lpstr>              Составить и записать                                     словосочетания</vt:lpstr>
      <vt:lpstr>Презентация PowerPoint</vt:lpstr>
      <vt:lpstr>расставить  и  объяснить  знаки препина-                           ния,  орфограммы</vt:lpstr>
      <vt:lpstr> Творческая мастерская</vt:lpstr>
      <vt:lpstr>      Сравни!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«Буквы О и А в корнях  -лаг-лож» </dc:title>
  <dc:creator>User</dc:creator>
  <cp:lastModifiedBy>ПЯТЬНАДЦАТЫЙ</cp:lastModifiedBy>
  <cp:revision>12</cp:revision>
  <dcterms:created xsi:type="dcterms:W3CDTF">2012-02-13T15:00:38Z</dcterms:created>
  <dcterms:modified xsi:type="dcterms:W3CDTF">2021-02-19T13:39:48Z</dcterms:modified>
</cp:coreProperties>
</file>