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76A9FFE-C12B-44E4-B91B-47BE3869873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5CAD39F-6372-41A8-AD25-470A2B6D77C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837747"/>
              </p:ext>
            </p:extLst>
          </p:nvPr>
        </p:nvGraphicFramePr>
        <p:xfrm>
          <a:off x="467544" y="836712"/>
          <a:ext cx="8280920" cy="432048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142196"/>
                <a:gridCol w="7138724"/>
              </a:tblGrid>
              <a:tr h="14401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/>
                          <a:latin typeface="Constantia" pitchFamily="18" charset="0"/>
                        </a:rPr>
                        <a:t>П</a:t>
                      </a:r>
                      <a:endParaRPr lang="ru-RU" sz="80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>
                          <a:effectLst/>
                          <a:latin typeface="Constantia" pitchFamily="18" charset="0"/>
                        </a:rPr>
                        <a:t>овествование</a:t>
                      </a:r>
                      <a:endParaRPr lang="ru-RU" sz="8000" b="1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>
                          <a:effectLst/>
                          <a:latin typeface="Constantia" pitchFamily="18" charset="0"/>
                        </a:rPr>
                        <a:t>О</a:t>
                      </a:r>
                      <a:endParaRPr lang="ru-RU" sz="80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>
                          <a:effectLst/>
                          <a:latin typeface="Constantia" pitchFamily="18" charset="0"/>
                        </a:rPr>
                        <a:t>писание</a:t>
                      </a:r>
                      <a:endParaRPr lang="ru-RU" sz="8000" b="1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/>
                          <a:latin typeface="Constantia" pitchFamily="18" charset="0"/>
                        </a:rPr>
                        <a:t>Р</a:t>
                      </a:r>
                      <a:endParaRPr lang="ru-RU" sz="80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 err="1">
                          <a:effectLst/>
                          <a:latin typeface="Constantia" pitchFamily="18" charset="0"/>
                        </a:rPr>
                        <a:t>ассуждение</a:t>
                      </a:r>
                      <a:endParaRPr lang="ru-RU" sz="8000" b="1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79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76" y="188640"/>
            <a:ext cx="9135616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AutoNum type="arabicPeriod"/>
            </a:pP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Кого </a:t>
            </a: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можно назвать воспитанным человеком? </a:t>
            </a:r>
            <a:endParaRPr lang="ru-RU" sz="2300" b="1" dirty="0" smtClean="0">
              <a:solidFill>
                <a:srgbClr val="FFFF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Однажды </a:t>
            </a: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я и мой друг Коля ехали в трамвае. На одной из остановок вошла старушка. Коля быстро встал и сказал: “Садитесь, бабушка, пожалуйста!” А когда мы вышли, помог старушке донести до дому тяжелую сумку. Вот что значит вежливый, воспитанный человек.</a:t>
            </a:r>
          </a:p>
          <a:p>
            <a:pPr>
              <a:spcAft>
                <a:spcPts val="0"/>
              </a:spcAft>
            </a:pP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2. Иногда я думаю, что такое дружба… </a:t>
            </a:r>
            <a:endParaRPr lang="ru-RU" sz="2300" b="1" dirty="0" smtClean="0">
              <a:solidFill>
                <a:srgbClr val="FFFF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Однажды </a:t>
            </a: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я заболел и долго не мог ходить в школу. Мой друг Петя каждый день приходил ко мне, объяснял уроки, чтобы я не отстал, смешил меня и читал вслух книги, чтобы мне не было грустно. Он меня здорово поддержал в трудную минуту. Вот это дружба! </a:t>
            </a:r>
          </a:p>
          <a:p>
            <a:pPr>
              <a:spcAft>
                <a:spcPts val="0"/>
              </a:spcAft>
            </a:pP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3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3. Различить ворону и галку совсем просто. Галка вдвое меньше вороны и вся черная, только вокруг шеи серые перышки, будто она серым платочком повязана. А у вороны наоборот: все туловище серое, черные только голова, шея, крылья да хвост. </a:t>
            </a:r>
            <a:endParaRPr lang="ru-RU" sz="2300" b="1" dirty="0">
              <a:solidFill>
                <a:srgbClr val="FFFF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619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988840"/>
            <a:ext cx="7924800" cy="2116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/>
              <a:t>– Что вам известно о тексте повествовании?</a:t>
            </a:r>
          </a:p>
          <a:p>
            <a:pPr marL="0" indent="0">
              <a:buNone/>
            </a:pPr>
            <a:r>
              <a:rPr lang="ru-RU" sz="3200" b="1" dirty="0"/>
              <a:t>– Каковы особенности описания?</a:t>
            </a:r>
          </a:p>
          <a:p>
            <a:pPr marL="0" indent="0">
              <a:buNone/>
            </a:pPr>
            <a:r>
              <a:rPr lang="ru-RU" sz="3200" b="1" dirty="0"/>
              <a:t>– Рассуждение имеет свои особенности.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0792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268760"/>
            <a:ext cx="7924800" cy="5094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Белая береза под моим окном</a:t>
            </a:r>
            <a:br>
              <a:rPr lang="ru-RU" sz="3600" dirty="0"/>
            </a:br>
            <a:r>
              <a:rPr lang="ru-RU" sz="3600" dirty="0"/>
              <a:t>Принакрылась снегом, точно серебром.</a:t>
            </a:r>
            <a:br>
              <a:rPr lang="ru-RU" sz="3600" dirty="0"/>
            </a:br>
            <a:r>
              <a:rPr lang="ru-RU" sz="3600" dirty="0"/>
              <a:t>На пушистых ветках снежною каймой</a:t>
            </a:r>
            <a:br>
              <a:rPr lang="ru-RU" sz="3600" dirty="0"/>
            </a:br>
            <a:r>
              <a:rPr lang="ru-RU" sz="3600" dirty="0"/>
              <a:t>Распустились кисти белой бахромой.</a:t>
            </a:r>
            <a:br>
              <a:rPr lang="ru-RU" sz="3600" dirty="0"/>
            </a:br>
            <a:r>
              <a:rPr lang="ru-RU" sz="3600" dirty="0"/>
              <a:t>И стоит береза в сонной тишине,</a:t>
            </a:r>
            <a:br>
              <a:rPr lang="ru-RU" sz="3600" dirty="0"/>
            </a:br>
            <a:r>
              <a:rPr lang="ru-RU" sz="3600" dirty="0"/>
              <a:t>И горят снежинки в золотом огне.</a:t>
            </a:r>
            <a:br>
              <a:rPr lang="ru-RU" sz="3600" dirty="0"/>
            </a:br>
            <a:r>
              <a:rPr lang="ru-RU" sz="3600" dirty="0"/>
              <a:t>А заря, лениво обходя кругом,</a:t>
            </a:r>
            <a:br>
              <a:rPr lang="ru-RU" sz="3600" dirty="0"/>
            </a:br>
            <a:r>
              <a:rPr lang="ru-RU" sz="3600" dirty="0"/>
              <a:t>Обсыпает ветки новым серебром.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5477"/>
            <a:ext cx="810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Определите</a:t>
            </a:r>
            <a:r>
              <a:rPr lang="ru-RU" sz="2800" b="1" dirty="0">
                <a:solidFill>
                  <a:srgbClr val="FFFF00"/>
                </a:solidFill>
              </a:rPr>
              <a:t>, к какому </a:t>
            </a:r>
            <a:r>
              <a:rPr lang="ru-RU" sz="2800" b="1" dirty="0" smtClean="0">
                <a:solidFill>
                  <a:srgbClr val="FFFF00"/>
                </a:solidFill>
              </a:rPr>
              <a:t>типу относится </a:t>
            </a:r>
            <a:r>
              <a:rPr lang="ru-RU" sz="2800" b="1" dirty="0">
                <a:solidFill>
                  <a:srgbClr val="FFFF00"/>
                </a:solidFill>
              </a:rPr>
              <a:t>данный текст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2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24936" cy="5238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Кот обворовывал нас каждую ночь. Он воровал все: мясо, сметану, молоко и хлеб. Наконец кот попался. Он залез в лаз под домом. Мы заложили лаз старой рыбацкой сетью и начали ждать. Когда Ленька схватил кота и поднял над землей, мы рассмотрели негодника. Он оказался тощим беспризорником с белыми подпалинами на животе.</a:t>
            </a:r>
          </a:p>
          <a:p>
            <a:pPr marL="0" indent="0">
              <a:buNone/>
            </a:pPr>
            <a:r>
              <a:rPr lang="ru-RU" sz="2800" dirty="0"/>
              <a:t>“Что же с ним делать?”– спросил </a:t>
            </a:r>
            <a:r>
              <a:rPr lang="ru-RU" sz="2800" dirty="0" err="1"/>
              <a:t>Рувим</a:t>
            </a:r>
            <a:r>
              <a:rPr lang="ru-RU" sz="2800" dirty="0"/>
              <a:t>. “Выдрать, ”– ответил я. Тогда </a:t>
            </a:r>
            <a:r>
              <a:rPr lang="ru-RU" sz="2800" dirty="0" err="1"/>
              <a:t>Рувим</a:t>
            </a:r>
            <a:r>
              <a:rPr lang="ru-RU" sz="2800" dirty="0"/>
              <a:t> прикоснулся к коту, погладил по худенькой спинке и придумал: “Надо его накормить!”</a:t>
            </a:r>
          </a:p>
          <a:p>
            <a:pPr marL="0" indent="0">
              <a:buNone/>
            </a:pPr>
            <a:r>
              <a:rPr lang="ru-RU" sz="2800" dirty="0"/>
              <a:t>Мы втащили кота в чулан и дали ему сытный ужин. Кот ел больше часа. С этого дня он у нас прижился и прекратил воровать.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5477"/>
            <a:ext cx="810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Определите</a:t>
            </a:r>
            <a:r>
              <a:rPr lang="ru-RU" sz="2800" b="1" dirty="0">
                <a:solidFill>
                  <a:srgbClr val="FFFF00"/>
                </a:solidFill>
              </a:rPr>
              <a:t>, к какому </a:t>
            </a:r>
            <a:r>
              <a:rPr lang="ru-RU" sz="2800" b="1" dirty="0" smtClean="0">
                <a:solidFill>
                  <a:srgbClr val="FFFF00"/>
                </a:solidFill>
              </a:rPr>
              <a:t>типу относится </a:t>
            </a:r>
            <a:r>
              <a:rPr lang="ru-RU" sz="2800" b="1" dirty="0">
                <a:solidFill>
                  <a:srgbClr val="FFFF00"/>
                </a:solidFill>
              </a:rPr>
              <a:t>данный текст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2493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Из Москвы мне привезли небольшой перочинный ножик с костяной ручкой и двумя зеркальными лезвиями. Одно лезвие </a:t>
            </a:r>
            <a:r>
              <a:rPr lang="ru-RU" sz="3200" dirty="0" err="1"/>
              <a:t>по-больше</a:t>
            </a:r>
            <a:r>
              <a:rPr lang="ru-RU" sz="3200" dirty="0"/>
              <a:t>,  другое – </a:t>
            </a:r>
            <a:r>
              <a:rPr lang="ru-RU" sz="3200" dirty="0" err="1"/>
              <a:t>по-меньше</a:t>
            </a:r>
            <a:r>
              <a:rPr lang="ru-RU" sz="3200" dirty="0"/>
              <a:t>. На каждом – ямочка, чтобы зацеплять ногтем, когда нужно открыть. Пружины новые, крепкие: попыхтишь, прежде чем откроешь лезвие. Зато обратно – только немного наклонишь, так и летит лезвие само, да еще и щелкает на зависть всем мальчишкам. Отец наточил оба лезвия на камне, и ножик превратился в бесценное сокровище.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5477"/>
            <a:ext cx="810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Определите</a:t>
            </a:r>
            <a:r>
              <a:rPr lang="ru-RU" sz="2800" b="1" dirty="0">
                <a:solidFill>
                  <a:srgbClr val="FFFF00"/>
                </a:solidFill>
              </a:rPr>
              <a:t>, к какому </a:t>
            </a:r>
            <a:r>
              <a:rPr lang="ru-RU" sz="2800" b="1" dirty="0" smtClean="0">
                <a:solidFill>
                  <a:srgbClr val="FFFF00"/>
                </a:solidFill>
              </a:rPr>
              <a:t>типу относится </a:t>
            </a:r>
            <a:r>
              <a:rPr lang="ru-RU" sz="2800" b="1" dirty="0">
                <a:solidFill>
                  <a:srgbClr val="FFFF00"/>
                </a:solidFill>
              </a:rPr>
              <a:t>данный текст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7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340768"/>
            <a:ext cx="6988516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</a:rPr>
              <a:t>Доказательство </a:t>
            </a:r>
          </a:p>
          <a:p>
            <a:pPr algn="ctr"/>
            <a:r>
              <a:rPr lang="ru-RU" sz="72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</a:rPr>
              <a:t>в </a:t>
            </a:r>
          </a:p>
          <a:p>
            <a:pPr algn="ctr"/>
            <a:r>
              <a:rPr lang="ru-RU" sz="72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</a:rPr>
              <a:t>рассуждении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04664"/>
            <a:ext cx="9036496" cy="52383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БЕСЕДА</a:t>
            </a:r>
          </a:p>
          <a:p>
            <a:pPr marL="0" indent="0">
              <a:buNone/>
            </a:pPr>
            <a:r>
              <a:rPr lang="ru-RU" sz="2800" dirty="0" smtClean="0"/>
              <a:t>– </a:t>
            </a:r>
            <a:r>
              <a:rPr lang="ru-RU" sz="2800" dirty="0"/>
              <a:t>В любом рассуждении есть тезис, доказательства, вывод. </a:t>
            </a:r>
            <a:r>
              <a:rPr lang="ru-RU" sz="2800" dirty="0" smtClean="0"/>
              <a:t>(ТДВ</a:t>
            </a:r>
            <a:r>
              <a:rPr lang="ru-RU" sz="2800" dirty="0"/>
              <a:t>)</a:t>
            </a:r>
          </a:p>
          <a:p>
            <a:pPr marL="0" indent="0">
              <a:buNone/>
            </a:pPr>
            <a:r>
              <a:rPr lang="ru-RU" sz="2800" b="1" dirty="0"/>
              <a:t>– Что такое тезис?</a:t>
            </a:r>
            <a:endParaRPr lang="ru-RU" sz="2800" dirty="0"/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FFFF00"/>
                </a:solidFill>
              </a:rPr>
              <a:t>Тезис</a:t>
            </a:r>
            <a:r>
              <a:rPr lang="ru-RU" sz="2800" dirty="0" smtClean="0"/>
              <a:t> </a:t>
            </a:r>
            <a:r>
              <a:rPr lang="ru-RU" sz="2800" dirty="0"/>
              <a:t>– основное положение, мысль, которую надо доказать.</a:t>
            </a:r>
          </a:p>
          <a:p>
            <a:pPr marL="0" indent="0">
              <a:buNone/>
            </a:pPr>
            <a:r>
              <a:rPr lang="ru-RU" sz="2800" b="1" dirty="0"/>
              <a:t>– Что такое доказательства?</a:t>
            </a:r>
            <a:endParaRPr lang="ru-RU" sz="2800" dirty="0"/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FFFF00"/>
                </a:solidFill>
              </a:rPr>
              <a:t>Доказательства</a:t>
            </a:r>
            <a:r>
              <a:rPr lang="ru-RU" sz="2800" dirty="0" smtClean="0"/>
              <a:t> </a:t>
            </a:r>
            <a:r>
              <a:rPr lang="ru-RU" sz="2800" dirty="0"/>
              <a:t>– основные доводы, факты, используемые для подтверждения тезиса.</a:t>
            </a:r>
          </a:p>
          <a:p>
            <a:pPr marL="0" indent="0">
              <a:buNone/>
            </a:pPr>
            <a:r>
              <a:rPr lang="ru-RU" sz="2800" b="1" dirty="0"/>
              <a:t>– Что такое вывод?</a:t>
            </a:r>
            <a:endParaRPr lang="ru-RU" sz="2800" dirty="0"/>
          </a:p>
          <a:p>
            <a:pPr marL="0" indent="0">
              <a:buNone/>
            </a:pPr>
            <a:r>
              <a:rPr lang="ru-RU" sz="2800" b="1" u="sng" dirty="0">
                <a:solidFill>
                  <a:srgbClr val="FFFF00"/>
                </a:solidFill>
              </a:rPr>
              <a:t>Вывод</a:t>
            </a:r>
            <a:r>
              <a:rPr lang="ru-RU" sz="2800" dirty="0"/>
              <a:t> – это то, что следует из сказанного выше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589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924800" cy="4114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8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Рассуждение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4800" dirty="0" smtClean="0">
              <a:solidFill>
                <a:srgbClr val="FFFF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8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sz="4800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. Тезис.</a:t>
            </a:r>
            <a:br>
              <a:rPr lang="ru-RU" sz="4800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4800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ru-RU" sz="48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. Доказательства</a:t>
            </a:r>
            <a:r>
              <a:rPr lang="ru-RU" sz="4800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ru-RU" sz="4800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4800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3. Вывод.</a:t>
            </a:r>
          </a:p>
          <a:p>
            <a:pPr marL="0" indent="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2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20688"/>
            <a:ext cx="7924800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FFFF00"/>
                </a:solidFill>
                <a:latin typeface="Times New Roman"/>
                <a:ea typeface="Calibri"/>
              </a:rPr>
              <a:t>Помните! </a:t>
            </a:r>
            <a:endParaRPr lang="ru-RU" sz="4000" dirty="0" smtClean="0">
              <a:solidFill>
                <a:srgbClr val="FFFF00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FFFF00"/>
                </a:solidFill>
                <a:latin typeface="Times New Roman"/>
                <a:ea typeface="Calibri"/>
              </a:rPr>
              <a:t>Каждый </a:t>
            </a:r>
            <a:r>
              <a:rPr lang="ru-RU" sz="4000" dirty="0">
                <a:solidFill>
                  <a:srgbClr val="FFFF00"/>
                </a:solidFill>
                <a:latin typeface="Times New Roman"/>
                <a:ea typeface="Calibri"/>
              </a:rPr>
              <a:t>раз отвечая на вопросы, вы строите тезис-рассуждение. Не всегда соблюдается структура ТДВ, часто вывод опускается. Такие рассуждения называются неполными.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40</TotalTime>
  <Words>418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Constantia</vt:lpstr>
      <vt:lpstr>Times New Roman</vt:lpstr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ШЕСТНАДЦАТЫЙ</cp:lastModifiedBy>
  <cp:revision>5</cp:revision>
  <dcterms:created xsi:type="dcterms:W3CDTF">2017-01-30T11:49:09Z</dcterms:created>
  <dcterms:modified xsi:type="dcterms:W3CDTF">2021-02-09T05:51:59Z</dcterms:modified>
</cp:coreProperties>
</file>