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1"/>
  </p:notesMasterIdLst>
  <p:sldIdLst>
    <p:sldId id="294" r:id="rId2"/>
    <p:sldId id="259" r:id="rId3"/>
    <p:sldId id="274" r:id="rId4"/>
    <p:sldId id="282" r:id="rId5"/>
    <p:sldId id="284" r:id="rId6"/>
    <p:sldId id="283" r:id="rId7"/>
    <p:sldId id="285" r:id="rId8"/>
    <p:sldId id="287" r:id="rId9"/>
    <p:sldId id="286" r:id="rId10"/>
    <p:sldId id="293" r:id="rId11"/>
    <p:sldId id="291" r:id="rId12"/>
    <p:sldId id="262" r:id="rId13"/>
    <p:sldId id="290" r:id="rId14"/>
    <p:sldId id="281" r:id="rId15"/>
    <p:sldId id="289" r:id="rId16"/>
    <p:sldId id="263" r:id="rId17"/>
    <p:sldId id="265" r:id="rId18"/>
    <p:sldId id="275" r:id="rId19"/>
    <p:sldId id="27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9" autoAdjust="0"/>
    <p:restoredTop sz="94660"/>
  </p:normalViewPr>
  <p:slideViewPr>
    <p:cSldViewPr snapToGrid="0">
      <p:cViewPr varScale="1">
        <p:scale>
          <a:sx n="60" d="100"/>
          <a:sy n="60" d="100"/>
        </p:scale>
        <p:origin x="564" y="42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DBE0F-FD18-4BEE-A5B4-0AFD8ECC8504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45351-E078-4159-963F-547CF156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95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45351-E078-4159-963F-547CF156D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8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45351-E078-4159-963F-547CF156D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57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7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289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61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42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75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5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04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53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9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1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5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89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20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342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28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1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77B0231-7333-4028-8853-C694FBF8657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0881141-F7D9-4297-BCBA-BE0508C3C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8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1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16.wdp"/><Relationship Id="rId10" Type="http://schemas.openxmlformats.org/officeDocument/2006/relationships/image" Target="../media/image32.jpeg"/><Relationship Id="rId4" Type="http://schemas.openxmlformats.org/officeDocument/2006/relationships/image" Target="../media/image29.png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5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857" y="290285"/>
            <a:ext cx="11683999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СТАДИЯ РЕФЛЕКСИИ</a:t>
            </a:r>
          </a:p>
          <a:p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 класс. Урок литературы.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Тема «Рассказ И. С. Тургенева «Муму»</a:t>
            </a:r>
          </a:p>
          <a:p>
            <a:endParaRPr lang="ru-RU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Составление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синквейна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Задание для групп:</a:t>
            </a:r>
          </a:p>
          <a:p>
            <a:pPr>
              <a:lnSpc>
                <a:spcPct val="150000"/>
              </a:lnSpc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группа - «Муму… </a:t>
            </a:r>
          </a:p>
          <a:p>
            <a:pPr>
              <a:lnSpc>
                <a:spcPct val="150000"/>
              </a:lnSpc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 группа - «Герасим»… </a:t>
            </a:r>
          </a:p>
          <a:p>
            <a:pPr>
              <a:lnSpc>
                <a:spcPct val="150000"/>
              </a:lnSpc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группа - «Барыня»…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95" y="2136228"/>
            <a:ext cx="5976504" cy="4288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799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102628"/>
            <a:ext cx="11442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 класс. Урок литературы.</a:t>
            </a:r>
          </a:p>
          <a:p>
            <a:pPr algn="ctr">
              <a:defRPr/>
            </a:pP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Тема: Неизвестный Пушкин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3183" y="1012421"/>
            <a:ext cx="11861442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i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Задание 1: </a:t>
            </a:r>
          </a:p>
          <a:p>
            <a:pPr>
              <a:defRPr/>
            </a:pP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Неизвестный </a:t>
            </a:r>
            <a:r>
              <a:rPr 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какие ассоциативные связи возникают у вас с этим словом и именем </a:t>
            </a: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Пушкин? (</a:t>
            </a:r>
            <a:r>
              <a:rPr 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</a:t>
            </a: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еизвестные </a:t>
            </a:r>
            <a:r>
              <a:rPr 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страницы </a:t>
            </a: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биографии, </a:t>
            </a:r>
            <a:r>
              <a:rPr 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неизвестные произведения, не дошедшие до нас). </a:t>
            </a:r>
            <a:endParaRPr lang="ru-RU" sz="2800" i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lvl="1" algn="r">
              <a:defRPr/>
            </a:pPr>
            <a:r>
              <a:rPr lang="ru-RU" sz="28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вызова.</a:t>
            </a:r>
            <a:endParaRPr lang="ru-RU" sz="28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>
              <a:defRPr/>
            </a:pP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Задание </a:t>
            </a:r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2: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lvl="1"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рочитать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статью учебника об А. С. Пушкине, выделяя ключевые слова, и составить кластер на тему «Пушкин – лицеист» </a:t>
            </a:r>
          </a:p>
          <a:p>
            <a:pPr marL="0" lvl="1" algn="r">
              <a:defRPr/>
            </a:pP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осмысления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lvl="1">
              <a:defRPr/>
            </a:pPr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Задание </a:t>
            </a: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3: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ru-RU" sz="2800" i="1" dirty="0" smtClean="0">
                <a:latin typeface="Comic Sans MS" panose="030F0702030302020204" pitchFamily="66" charset="0"/>
              </a:rPr>
              <a:t>Своей </a:t>
            </a:r>
            <a:r>
              <a:rPr lang="ru-RU" sz="2800" i="1" dirty="0">
                <a:latin typeface="Comic Sans MS" panose="030F0702030302020204" pitchFamily="66" charset="0"/>
              </a:rPr>
              <a:t>работой на уроке я </a:t>
            </a:r>
            <a:r>
              <a:rPr lang="ru-RU" sz="2800" i="1" dirty="0" smtClean="0">
                <a:latin typeface="Comic Sans MS" panose="030F0702030302020204" pitchFamily="66" charset="0"/>
              </a:rPr>
              <a:t>…   Я </a:t>
            </a:r>
            <a:r>
              <a:rPr lang="ru-RU" sz="2800" i="1" dirty="0">
                <a:latin typeface="Comic Sans MS" panose="030F0702030302020204" pitchFamily="66" charset="0"/>
              </a:rPr>
              <a:t>понял, что </a:t>
            </a:r>
            <a:r>
              <a:rPr lang="ru-RU" sz="2800" i="1" dirty="0" smtClean="0">
                <a:latin typeface="Comic Sans MS" panose="030F0702030302020204" pitchFamily="66" charset="0"/>
              </a:rPr>
              <a:t>…   Мне </a:t>
            </a:r>
            <a:r>
              <a:rPr lang="ru-RU" sz="2800" i="1" dirty="0">
                <a:latin typeface="Comic Sans MS" panose="030F0702030302020204" pitchFamily="66" charset="0"/>
              </a:rPr>
              <a:t>было интересно, потому что </a:t>
            </a:r>
            <a:r>
              <a:rPr lang="ru-RU" sz="2800" i="1" dirty="0" smtClean="0">
                <a:latin typeface="Comic Sans MS" panose="030F0702030302020204" pitchFamily="66" charset="0"/>
              </a:rPr>
              <a:t>…  Для </a:t>
            </a:r>
            <a:r>
              <a:rPr lang="ru-RU" sz="2800" i="1" dirty="0">
                <a:latin typeface="Comic Sans MS" panose="030F0702030302020204" pitchFamily="66" charset="0"/>
              </a:rPr>
              <a:t>меня стало открытием, что </a:t>
            </a:r>
            <a:r>
              <a:rPr lang="ru-RU" sz="2800" i="1" dirty="0" smtClean="0">
                <a:latin typeface="Comic Sans MS" panose="030F0702030302020204" pitchFamily="66" charset="0"/>
              </a:rPr>
              <a:t>…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lvl="1" algn="r">
              <a:defRPr/>
            </a:pP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рефлексии.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4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73978" y="4823360"/>
            <a:ext cx="501802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dirty="0" smtClean="0"/>
              <a:t>Уроки </a:t>
            </a:r>
            <a:r>
              <a:rPr lang="ru-RU" sz="2800" b="1" dirty="0"/>
              <a:t>русского языка и литературы – это всегда </a:t>
            </a:r>
            <a:r>
              <a:rPr lang="ru-RU" sz="2800" b="1" dirty="0" smtClean="0"/>
              <a:t>праздник </a:t>
            </a:r>
            <a:r>
              <a:rPr lang="ru-RU" sz="2800" b="1" dirty="0"/>
              <a:t>открытия, познания, </a:t>
            </a:r>
            <a:r>
              <a:rPr lang="ru-RU" sz="2800" b="1" dirty="0" smtClean="0"/>
              <a:t>преодоления…</a:t>
            </a:r>
            <a:endParaRPr lang="ru-RU" sz="2800" b="1" dirty="0">
              <a:solidFill>
                <a:srgbClr val="FFC000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87524" y="126965"/>
            <a:ext cx="57281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4000" b="1" dirty="0" smtClean="0">
                <a:latin typeface="Constantia" panose="02030602050306030303" pitchFamily="18" charset="0"/>
              </a:rPr>
              <a:t>М О И     У Р О К И</a:t>
            </a:r>
            <a:endParaRPr lang="ru-RU" sz="4000" b="1" dirty="0">
              <a:latin typeface="Constantia" panose="02030602050306030303" pitchFamily="18" charset="0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2" r="6339" b="2659"/>
          <a:stretch/>
        </p:blipFill>
        <p:spPr bwMode="auto">
          <a:xfrm>
            <a:off x="713469" y="907568"/>
            <a:ext cx="4025518" cy="272856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38"/>
          <a:stretch>
            <a:fillRect/>
          </a:stretch>
        </p:blipFill>
        <p:spPr bwMode="auto">
          <a:xfrm flipH="1">
            <a:off x="8704791" y="300839"/>
            <a:ext cx="2973102" cy="435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9" t="35557" r="65007"/>
          <a:stretch/>
        </p:blipFill>
        <p:spPr>
          <a:xfrm>
            <a:off x="5544252" y="792893"/>
            <a:ext cx="2355273" cy="269623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" y="3984961"/>
            <a:ext cx="3659951" cy="2578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F:\мои фотки\Screenshot_2019-11-20-20-19-27-72.pn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58" r="24473" b="17238"/>
          <a:stretch/>
        </p:blipFill>
        <p:spPr bwMode="auto">
          <a:xfrm>
            <a:off x="4156190" y="4117690"/>
            <a:ext cx="3259455" cy="2313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79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3588" y="207675"/>
            <a:ext cx="1127330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Ожидаемые результаты:</a:t>
            </a:r>
          </a:p>
          <a:p>
            <a:pPr>
              <a:defRPr/>
            </a:pPr>
            <a:endParaRPr lang="ru-RU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Достижение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абсолютной успеваемости и повышение качества знаний учащихся.</a:t>
            </a:r>
          </a:p>
          <a:p>
            <a:pPr>
              <a:defRPr/>
            </a:pP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Сокращение количества учащихся «группы риска» по успеваемости.</a:t>
            </a:r>
          </a:p>
          <a:p>
            <a:pPr>
              <a:defRPr/>
            </a:pP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Подготовленность учащихся к самостоятельному продолжению образования и трудовой деятельности, повышение уровня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развития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9589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Новая папка (4)\Фото\Фото26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24963" r="16416" b="17187"/>
          <a:stretch/>
        </p:blipFill>
        <p:spPr bwMode="auto">
          <a:xfrm>
            <a:off x="130462" y="3847916"/>
            <a:ext cx="3920837" cy="257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Новая папка (4)\Фото\Фото236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33" b="28856"/>
          <a:stretch/>
        </p:blipFill>
        <p:spPr bwMode="auto">
          <a:xfrm>
            <a:off x="606278" y="235053"/>
            <a:ext cx="2312267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Новая папка (4)\Фото\Фото007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15932"/>
          <a:stretch/>
        </p:blipFill>
        <p:spPr bwMode="auto">
          <a:xfrm>
            <a:off x="9033784" y="235053"/>
            <a:ext cx="2729750" cy="23319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Новая папка (4)\Фото\Фото245.jpg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4" t="5974" r="11967" b="2164"/>
          <a:stretch/>
        </p:blipFill>
        <p:spPr bwMode="auto">
          <a:xfrm>
            <a:off x="8780218" y="3764398"/>
            <a:ext cx="2916483" cy="2574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838224" y="3063124"/>
            <a:ext cx="3120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nstantia" panose="02030602050306030303" pitchFamily="18" charset="0"/>
              </a:rPr>
              <a:t>ВЕЛИКАЯ ПОБЕДА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1299" y="6230740"/>
            <a:ext cx="4457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FF00"/>
                  </a:solidFill>
                </a:ln>
                <a:latin typeface="Constantia" panose="02030602050306030303" pitchFamily="18" charset="0"/>
              </a:rPr>
              <a:t>В ГОСТЯХ  У СКАЗКИ</a:t>
            </a:r>
            <a:endParaRPr lang="ru-RU" sz="2400" b="1" dirty="0">
              <a:ln>
                <a:solidFill>
                  <a:srgbClr val="FFFF00"/>
                </a:solidFill>
              </a:ln>
              <a:latin typeface="Constantia" panose="0203060205030603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164" y="1869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ВНЕКЛАССНЫЕ МЕРОПРИЯТИЯ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Рисунок 2" descr="E:\Новая папка (4)\Фото\Фото017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82" t="14398" r="17957"/>
          <a:stretch/>
        </p:blipFill>
        <p:spPr bwMode="auto">
          <a:xfrm>
            <a:off x="4694558" y="1918295"/>
            <a:ext cx="2950281" cy="3133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647" y="2988061"/>
            <a:ext cx="3477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nstantia" panose="02030602050306030303" pitchFamily="18" charset="0"/>
              </a:rPr>
              <a:t>ПРИРОДА </a:t>
            </a:r>
          </a:p>
          <a:p>
            <a:pPr algn="ctr"/>
            <a:r>
              <a:rPr lang="ru-RU" sz="2400" b="1" dirty="0" smtClean="0">
                <a:latin typeface="Constantia" panose="02030602050306030303" pitchFamily="18" charset="0"/>
              </a:rPr>
              <a:t>РОДНОГО КРАЯ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7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72" y="682580"/>
            <a:ext cx="113591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дает Технология Развития Критического Мышления?</a:t>
            </a:r>
          </a:p>
          <a:p>
            <a:pPr>
              <a:defRPr/>
            </a:pP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развитие коммуникативной культуры ученика;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готовность к дискуссии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рефлексивная культура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овладение интеллектуальными технологиями.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161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72" y="219565"/>
            <a:ext cx="2104075" cy="295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Фото2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23" r="13331"/>
          <a:stretch/>
        </p:blipFill>
        <p:spPr bwMode="auto">
          <a:xfrm>
            <a:off x="8243482" y="4209540"/>
            <a:ext cx="3434053" cy="2391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3" y="4104839"/>
            <a:ext cx="2156640" cy="2600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6" b="8737"/>
          <a:stretch/>
        </p:blipFill>
        <p:spPr>
          <a:xfrm>
            <a:off x="4336726" y="3578680"/>
            <a:ext cx="2880320" cy="312420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81099" y="3063043"/>
            <a:ext cx="47515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 panose="02030602050306030303" pitchFamily="18" charset="0"/>
              </a:rPr>
              <a:t>- Танцуем, поем, интересно живем!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"/>
          <a:stretch/>
        </p:blipFill>
        <p:spPr>
          <a:xfrm>
            <a:off x="4615997" y="219565"/>
            <a:ext cx="2336996" cy="313955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80967" y="0"/>
            <a:ext cx="47515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nstantia" panose="02030602050306030303" pitchFamily="18" charset="0"/>
              </a:rPr>
              <a:t>Внеурочная деятельность</a:t>
            </a:r>
            <a:endParaRPr lang="ru-RU" sz="36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5" y="1200329"/>
            <a:ext cx="3631717" cy="261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43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8803" y="244739"/>
            <a:ext cx="43965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B00FF1"/>
                </a:solidFill>
              </a:rPr>
              <a:t>Мы везде!</a:t>
            </a:r>
          </a:p>
          <a:p>
            <a:pPr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B00FF1"/>
                </a:solidFill>
              </a:rPr>
              <a:t>          И в труде,</a:t>
            </a:r>
          </a:p>
          <a:p>
            <a:pPr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B00FF1"/>
                </a:solidFill>
              </a:rPr>
              <a:t>               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B00FF1"/>
                </a:solidFill>
              </a:rPr>
              <a:t>И на отдыхе!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B00FF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r="12812" b="24375"/>
          <a:stretch/>
        </p:blipFill>
        <p:spPr>
          <a:xfrm>
            <a:off x="6652420" y="1814399"/>
            <a:ext cx="5269347" cy="3911601"/>
          </a:xfrm>
          <a:prstGeom prst="rect">
            <a:avLst/>
          </a:prstGeom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b="9396"/>
          <a:stretch>
            <a:fillRect/>
          </a:stretch>
        </p:blipFill>
        <p:spPr bwMode="auto">
          <a:xfrm>
            <a:off x="473655" y="399446"/>
            <a:ext cx="6010271" cy="352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25625" r="32813"/>
          <a:stretch/>
        </p:blipFill>
        <p:spPr>
          <a:xfrm>
            <a:off x="1766193" y="2160723"/>
            <a:ext cx="3685129" cy="4553799"/>
          </a:xfrm>
          <a:prstGeom prst="ellipse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43" name="Picture 3" descr="Фото18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1"/>
          <a:stretch/>
        </p:blipFill>
        <p:spPr bwMode="auto">
          <a:xfrm>
            <a:off x="5739238" y="2714583"/>
            <a:ext cx="2461420" cy="373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979" flipV="1">
            <a:off x="181908" y="3612905"/>
            <a:ext cx="3168571" cy="3486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06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06877" y="0"/>
            <a:ext cx="7382493" cy="4873752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095800" lvl="6" indent="0">
              <a:buNone/>
            </a:pPr>
            <a:r>
              <a:rPr lang="ru-RU" sz="2700" dirty="0" smtClean="0">
                <a:solidFill>
                  <a:srgbClr val="00B0F0"/>
                </a:solidFill>
              </a:rPr>
              <a:t>***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Учить детей сегодня трудно,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И раньше было нелегко.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Век XXI – век открытий,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Век инноваций, новизны,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Но  от учителя зависит,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Какими дети быть должны.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Желаю вам, чтоб дети  в вашем классе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Светились от улыбок и любви,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Здоровья вам и творческих успехов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pPr marL="36900" indent="0">
              <a:buNone/>
            </a:pPr>
            <a:r>
              <a:rPr lang="ru-RU" sz="2800" b="1" dirty="0" smtClean="0">
                <a:solidFill>
                  <a:srgbClr val="00B0F0"/>
                </a:solidFill>
              </a:rPr>
              <a:t>В век инноваций, новизны!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</a:p>
          <a:p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0571" y="-391886"/>
            <a:ext cx="6400799" cy="5000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0835" flipV="1">
            <a:off x="7109347" y="3337145"/>
            <a:ext cx="4199682" cy="4689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32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min\Рабочий стол\бабочки\e3b316d7a4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01891"/>
            <a:ext cx="11836400" cy="6222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0855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782" y="467904"/>
            <a:ext cx="6295111" cy="6001643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err="1" smtClean="0">
                <a:solidFill>
                  <a:schemeClr val="bg1"/>
                </a:solidFill>
              </a:rPr>
              <a:t>Абдикадирова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Зарема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Атабаевна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Образование </a:t>
            </a:r>
            <a:r>
              <a:rPr lang="ru-RU" sz="2400" b="1" dirty="0">
                <a:solidFill>
                  <a:schemeClr val="bg1"/>
                </a:solidFill>
              </a:rPr>
              <a:t>высшее (ЧГУ, поступила в 2002 г. на филологический факультет и окончила в 2008 г. со специальностью «Филология»)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</a:rPr>
              <a:t>Работаю в МБОУ «СОШ с. Давыденко» </a:t>
            </a:r>
            <a:r>
              <a:rPr lang="ru-RU" sz="2400" b="1" dirty="0" smtClean="0">
                <a:solidFill>
                  <a:schemeClr val="bg1"/>
                </a:solidFill>
              </a:rPr>
              <a:t>                с </a:t>
            </a:r>
            <a:r>
              <a:rPr lang="ru-RU" sz="2400" b="1" dirty="0">
                <a:solidFill>
                  <a:schemeClr val="bg1"/>
                </a:solidFill>
              </a:rPr>
              <a:t>2005 </a:t>
            </a:r>
            <a:r>
              <a:rPr lang="ru-RU" sz="2400" b="1" dirty="0" smtClean="0">
                <a:solidFill>
                  <a:schemeClr val="bg1"/>
                </a:solidFill>
              </a:rPr>
              <a:t>года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Работала педагогом-организатором с 2007 по 2013 г.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Учителем русского языка и литературы работаю с 2008 г.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Участвовала в конкурсе «Воспитать человека» - 2011, заняла 1 место в районном туре и стала участницей республиканского конкурса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Общий трудовой стаж </a:t>
            </a:r>
            <a:r>
              <a:rPr lang="ru-RU" sz="2400" b="1" dirty="0">
                <a:solidFill>
                  <a:schemeClr val="bg1"/>
                </a:solidFill>
              </a:rPr>
              <a:t>– 15 </a:t>
            </a:r>
            <a:r>
              <a:rPr lang="ru-RU" sz="2400" b="1" dirty="0" smtClean="0">
                <a:solidFill>
                  <a:schemeClr val="bg1"/>
                </a:solidFill>
              </a:rPr>
              <a:t>лет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1" b="9683"/>
          <a:stretch/>
        </p:blipFill>
        <p:spPr>
          <a:xfrm>
            <a:off x="7377362" y="332145"/>
            <a:ext cx="4039868" cy="5656703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Уголок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82" y="2438400"/>
            <a:ext cx="5150611" cy="44196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31369" y="0"/>
            <a:ext cx="4261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600" dirty="0" smtClean="0">
                <a:solidFill>
                  <a:srgbClr val="FF0000"/>
                </a:solidFill>
              </a:rPr>
              <a:t>НЕМНОГО О СЕБЕ</a:t>
            </a:r>
            <a:endParaRPr lang="ru-RU" sz="2800" b="1" spc="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81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837" y="207220"/>
            <a:ext cx="10876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u="sng" dirty="0" smtClean="0"/>
              <a:t>Целью своей </a:t>
            </a:r>
            <a:r>
              <a:rPr lang="ru-RU" sz="3600" b="1" i="1" u="sng" dirty="0"/>
              <a:t>педагогической </a:t>
            </a:r>
            <a:r>
              <a:rPr lang="ru-RU" sz="3600" b="1" i="1" u="sng" dirty="0" smtClean="0"/>
              <a:t>деятельности считаю:</a:t>
            </a:r>
            <a:endParaRPr lang="ru-RU" sz="3600" b="1" i="1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849" y="1066629"/>
            <a:ext cx="6163151" cy="497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 smtClean="0"/>
              <a:t>- применение технологий </a:t>
            </a:r>
            <a:r>
              <a:rPr lang="ru-RU" sz="3600" dirty="0"/>
              <a:t>обучения, </a:t>
            </a:r>
            <a:r>
              <a:rPr lang="ru-RU" sz="3600" dirty="0" smtClean="0"/>
              <a:t>которые </a:t>
            </a:r>
            <a:r>
              <a:rPr lang="ru-RU" sz="3600" dirty="0"/>
              <a:t>способствуют лучшему усвоению знаний, </a:t>
            </a:r>
            <a:r>
              <a:rPr lang="ru-RU" sz="3600" dirty="0" smtClean="0"/>
              <a:t>а </a:t>
            </a:r>
            <a:r>
              <a:rPr lang="ru-RU" sz="3600" dirty="0"/>
              <a:t>так же развивают творческую активность учащихся.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9" t="35557" r="65007"/>
          <a:stretch/>
        </p:blipFill>
        <p:spPr>
          <a:xfrm>
            <a:off x="9128659" y="1020595"/>
            <a:ext cx="2341955" cy="268099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98" r="11672"/>
          <a:stretch/>
        </p:blipFill>
        <p:spPr>
          <a:xfrm>
            <a:off x="6317277" y="1064537"/>
            <a:ext cx="2385812" cy="2593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2" r="12988" b="21544"/>
          <a:stretch>
            <a:fillRect/>
          </a:stretch>
        </p:blipFill>
        <p:spPr bwMode="auto">
          <a:xfrm>
            <a:off x="6750050" y="3912575"/>
            <a:ext cx="4375150" cy="261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08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68531" y="1468587"/>
            <a:ext cx="10439400" cy="1828813"/>
          </a:xfrm>
        </p:spPr>
        <p:txBody>
          <a:bodyPr>
            <a:noAutofit/>
          </a:bodyPr>
          <a:lstStyle/>
          <a:p>
            <a:r>
              <a:rPr lang="ru-RU" dirty="0" smtClean="0"/>
              <a:t>МЕТОДИЧЕСКИЙ СЕМИНАР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учителя русского языка и литературы</a:t>
            </a:r>
            <a:br>
              <a:rPr lang="ru-RU" dirty="0"/>
            </a:br>
            <a:r>
              <a:rPr lang="ru-RU" dirty="0"/>
              <a:t>МБОУ «СОШ с. Давыденко»</a:t>
            </a:r>
            <a:br>
              <a:rPr lang="ru-RU" dirty="0"/>
            </a:br>
            <a:r>
              <a:rPr lang="ru-RU" dirty="0" err="1" smtClean="0"/>
              <a:t>Абдикадировой</a:t>
            </a:r>
            <a:r>
              <a:rPr lang="ru-RU" dirty="0" smtClean="0"/>
              <a:t> </a:t>
            </a:r>
            <a:r>
              <a:rPr lang="ru-RU" dirty="0" err="1" smtClean="0"/>
              <a:t>Заремы</a:t>
            </a:r>
            <a:r>
              <a:rPr lang="ru-RU" dirty="0" smtClean="0"/>
              <a:t> </a:t>
            </a:r>
            <a:r>
              <a:rPr lang="ru-RU" dirty="0" err="1" smtClean="0"/>
              <a:t>Атабаевны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38544" y="2743218"/>
            <a:ext cx="12053455" cy="1507054"/>
          </a:xfrm>
        </p:spPr>
        <p:txBody>
          <a:bodyPr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3200" b="1" i="1" dirty="0">
                <a:ln>
                  <a:noFill/>
                </a:ln>
                <a:effectLst/>
                <a:latin typeface="+mj-lt"/>
                <a:ea typeface="Arial Unicode MS" pitchFamily="34" charset="-128"/>
                <a:cs typeface="Arial" panose="020B0604020202020204" pitchFamily="34" charset="0"/>
              </a:rPr>
              <a:t>ТЕМА: </a:t>
            </a:r>
            <a:r>
              <a:rPr lang="ru-RU" altLang="ru-RU" sz="3200" b="1" i="1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Arial" panose="020B0604020202020204" pitchFamily="34" charset="0"/>
              </a:rPr>
              <a:t>«Применение </a:t>
            </a:r>
            <a:r>
              <a:rPr lang="ru-RU" altLang="ru-RU" sz="3200" b="1" i="1" dirty="0">
                <a:ln>
                  <a:noFill/>
                </a:ln>
                <a:effectLst/>
                <a:latin typeface="+mj-lt"/>
                <a:ea typeface="Arial Unicode MS" pitchFamily="34" charset="-128"/>
                <a:cs typeface="Arial" panose="020B0604020202020204" pitchFamily="34" charset="0"/>
              </a:rPr>
              <a:t>технологии развития </a:t>
            </a:r>
            <a:r>
              <a:rPr lang="ru-RU" altLang="ru-RU" sz="3200" b="1" i="1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Arial" panose="020B0604020202020204" pitchFamily="34" charset="0"/>
              </a:rPr>
              <a:t>критического мышления (ТРКМ) через чтение и </a:t>
            </a:r>
            <a:r>
              <a:rPr lang="ru-RU" altLang="ru-RU" sz="3200" b="1" i="1" dirty="0">
                <a:ln>
                  <a:noFill/>
                </a:ln>
                <a:effectLst/>
                <a:latin typeface="+mj-lt"/>
                <a:ea typeface="Arial Unicode MS" pitchFamily="34" charset="-128"/>
                <a:cs typeface="Arial" panose="020B0604020202020204" pitchFamily="34" charset="0"/>
              </a:rPr>
              <a:t>письмо на уроках русского языка и </a:t>
            </a:r>
            <a:r>
              <a:rPr lang="ru-RU" altLang="ru-RU" sz="3200" b="1" i="1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Arial" panose="020B0604020202020204" pitchFamily="34" charset="0"/>
              </a:rPr>
              <a:t>литературы»</a:t>
            </a:r>
            <a:endParaRPr lang="ru-RU" altLang="ru-RU" sz="3200" b="1" i="1" dirty="0">
              <a:ln>
                <a:noFill/>
              </a:ln>
              <a:effectLst/>
              <a:latin typeface="+mj-lt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/>
          <a:stretch/>
        </p:blipFill>
        <p:spPr>
          <a:xfrm>
            <a:off x="1524000" y="4402703"/>
            <a:ext cx="9144000" cy="222885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7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66" y="629959"/>
            <a:ext cx="5536480" cy="4591228"/>
          </a:xfrm>
          <a:prstGeom prst="ellipse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6256" y="371341"/>
            <a:ext cx="62899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Критичность ума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это умение человека объективно оценивать свои и чужие мысли, тщательно и всесторонне проверять все выдвигаемые положения и выводы. </a:t>
            </a: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Критическое мышление (творческое)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помогает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человеку определить собственные приоритеты в личной и профессиональной жизни, предполагает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принятие </a:t>
            </a:r>
            <a:r>
              <a:rPr lang="ru-RU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индивидуальной ответственности за сделанный выбор, повышает уровень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индивидуальной культуры работы с информацией,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6256" y="5479805"/>
            <a:ext cx="12025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формирует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умение анализировать и делать самостоятельные выводы, прогнозировать последствия своих решений и отвечать за них, позволяет развивать культуру диалога в совместной деятельности.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63803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51"/>
          <a:stretch/>
        </p:blipFill>
        <p:spPr bwMode="auto">
          <a:xfrm>
            <a:off x="3142508" y="3206839"/>
            <a:ext cx="6315257" cy="3213850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9" t="-380" b="966"/>
          <a:stretch/>
        </p:blipFill>
        <p:spPr bwMode="auto">
          <a:xfrm flipH="1">
            <a:off x="375386" y="3153983"/>
            <a:ext cx="2368912" cy="342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75386" y="12879"/>
            <a:ext cx="1164060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800" b="1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 ТРКМ</a:t>
            </a:r>
            <a:r>
              <a:rPr lang="ru-RU" sz="28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представлений учащихся о возможности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использования информационных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текстов в учебной деятельности;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личности обучаемого, подготовку к самостоятельной продуктивной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современного общества;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творческого мышления за счет уменьшения доли репродуктивной деятельности;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информационной культуры, умений осуществлять обработку информации, использовать ее в своей практической деятельности.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1" t="21799" b="6763"/>
          <a:stretch/>
        </p:blipFill>
        <p:spPr>
          <a:xfrm>
            <a:off x="9855975" y="3206839"/>
            <a:ext cx="2005467" cy="3468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461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63981" y="257175"/>
            <a:ext cx="6934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ТРКМ выделяют три </a:t>
            </a: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стадии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903506"/>
            <a:ext cx="1219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  <a:defRPr/>
            </a:pP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Стадию вызова.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Стадию 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осмысления.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Стадию рефлексии.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6363" y="2632364"/>
            <a:ext cx="114992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rgbClr val="FF0000"/>
                </a:solidFill>
              </a:rPr>
              <a:t>Вызов</a:t>
            </a:r>
            <a:r>
              <a:rPr lang="ru-RU" sz="3200" dirty="0"/>
              <a:t> </a:t>
            </a:r>
            <a:r>
              <a:rPr lang="ru-RU" sz="3200" dirty="0" smtClean="0"/>
              <a:t>способствует </a:t>
            </a:r>
            <a:r>
              <a:rPr lang="ru-RU" sz="3200" dirty="0"/>
              <a:t>появлению у учащихся мотивации в познании нового. </a:t>
            </a:r>
            <a:endParaRPr lang="ru-RU" sz="3200" dirty="0" smtClean="0"/>
          </a:p>
          <a:p>
            <a:r>
              <a:rPr lang="ru-RU" sz="3200" b="1" i="1" u="sng" dirty="0" smtClean="0">
                <a:solidFill>
                  <a:srgbClr val="FF0000"/>
                </a:solidFill>
              </a:rPr>
              <a:t>Осмысление</a:t>
            </a:r>
            <a:r>
              <a:rPr lang="ru-RU" sz="3200" dirty="0" smtClean="0"/>
              <a:t> предполагает </a:t>
            </a:r>
            <a:r>
              <a:rPr lang="ru-RU" sz="3200" dirty="0"/>
              <a:t>ввод новой </a:t>
            </a:r>
            <a:r>
              <a:rPr lang="ru-RU" sz="3200" dirty="0" smtClean="0"/>
              <a:t>информации</a:t>
            </a:r>
            <a:r>
              <a:rPr lang="ru-RU" sz="3200" dirty="0"/>
              <a:t>. </a:t>
            </a:r>
            <a:endParaRPr lang="ru-RU" sz="3200" dirty="0" smtClean="0"/>
          </a:p>
          <a:p>
            <a:r>
              <a:rPr lang="ru-RU" sz="3200" b="1" i="1" u="sng" dirty="0" smtClean="0">
                <a:solidFill>
                  <a:srgbClr val="FF0000"/>
                </a:solidFill>
              </a:rPr>
              <a:t>Рефлексия</a:t>
            </a:r>
            <a:r>
              <a:rPr lang="ru-RU" sz="3200" dirty="0" smtClean="0"/>
              <a:t> способствует творческому развитию ребенка, с применением им новых знаний. </a:t>
            </a:r>
          </a:p>
          <a:p>
            <a:r>
              <a:rPr lang="ru-RU" sz="3200" b="1" i="1" u="sng" dirty="0" smtClean="0">
                <a:solidFill>
                  <a:srgbClr val="FF0000"/>
                </a:solidFill>
              </a:rPr>
              <a:t>Все этапы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/>
              <a:t>не </a:t>
            </a:r>
            <a:r>
              <a:rPr lang="ru-RU" sz="3200" dirty="0"/>
              <a:t>просто взаимосвязаны, но и взаимозависимы.</a:t>
            </a:r>
          </a:p>
        </p:txBody>
      </p:sp>
    </p:spTree>
    <p:extLst>
      <p:ext uri="{BB962C8B-B14F-4D97-AF65-F5344CB8AC3E}">
        <p14:creationId xmlns:p14="http://schemas.microsoft.com/office/powerpoint/2010/main" val="248627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40327" y="154144"/>
            <a:ext cx="114854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СТАДИЯ ВЫЗОВА.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класс. Тема: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«Сложное предложение. Запятые в сложном предложении».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455886" y="1496221"/>
            <a:ext cx="773611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800" dirty="0" smtClean="0">
                <a:latin typeface="Comic Sans MS" pitchFamily="66" charset="0"/>
              </a:rPr>
              <a:t>1. Пройдет зима холодная, и настанут дни весенние.</a:t>
            </a:r>
          </a:p>
          <a:p>
            <a:pPr>
              <a:lnSpc>
                <a:spcPct val="150000"/>
              </a:lnSpc>
              <a:defRPr/>
            </a:pPr>
            <a:r>
              <a:rPr lang="ru-RU" sz="2800" dirty="0" smtClean="0">
                <a:latin typeface="Comic Sans MS" pitchFamily="66" charset="0"/>
              </a:rPr>
              <a:t>2. </a:t>
            </a:r>
            <a:r>
              <a:rPr lang="ru-RU" sz="2800" dirty="0">
                <a:latin typeface="Comic Sans MS" pitchFamily="66" charset="0"/>
              </a:rPr>
              <a:t>Пройдет зима холодная, настанут дни </a:t>
            </a:r>
            <a:r>
              <a:rPr lang="ru-RU" sz="2800" dirty="0" smtClean="0">
                <a:latin typeface="Comic Sans MS" pitchFamily="66" charset="0"/>
              </a:rPr>
              <a:t>весенние.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Запись на доске)</a:t>
            </a:r>
          </a:p>
          <a:p>
            <a:pPr>
              <a:lnSpc>
                <a:spcPct val="150000"/>
              </a:lnSpc>
              <a:defRPr/>
            </a:pPr>
            <a:endParaRPr lang="ru-RU" sz="2800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55886" y="4385091"/>
            <a:ext cx="78522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i="1" u="sng" dirty="0" smtClean="0">
              <a:solidFill>
                <a:srgbClr val="FF000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u="sng" dirty="0" smtClean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Беседа.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Какие предложения записаны на доске?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Чем </a:t>
            </a:r>
            <a:r>
              <a:rPr lang="ru-RU" sz="2800" b="1" i="1" dirty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различаются данные предложения?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22730" r="22611" b="4307"/>
          <a:stretch/>
        </p:blipFill>
        <p:spPr bwMode="auto">
          <a:xfrm>
            <a:off x="860399" y="1708614"/>
            <a:ext cx="3275415" cy="4256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028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169" y="942720"/>
            <a:ext cx="11194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 класс.  Тема «Слитное и раздельное написание НЕ с прилагательными».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31011"/>
              </p:ext>
            </p:extLst>
          </p:nvPr>
        </p:nvGraphicFramePr>
        <p:xfrm>
          <a:off x="755169" y="1617450"/>
          <a:ext cx="4961675" cy="4023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5281">
                  <a:extLst>
                    <a:ext uri="{9D8B030D-6E8A-4147-A177-3AD203B41FA5}">
                      <a16:colId xmlns:a16="http://schemas.microsoft.com/office/drawing/2014/main" xmlns="" val="35296714"/>
                    </a:ext>
                  </a:extLst>
                </a:gridCol>
                <a:gridCol w="991673">
                  <a:extLst>
                    <a:ext uri="{9D8B030D-6E8A-4147-A177-3AD203B41FA5}">
                      <a16:colId xmlns:a16="http://schemas.microsoft.com/office/drawing/2014/main" xmlns="" val="1573602919"/>
                    </a:ext>
                  </a:extLst>
                </a:gridCol>
                <a:gridCol w="3644721">
                  <a:extLst>
                    <a:ext uri="{9D8B030D-6E8A-4147-A177-3AD203B41FA5}">
                      <a16:colId xmlns:a16="http://schemas.microsoft.com/office/drawing/2014/main" xmlns="" val="1498563075"/>
                    </a:ext>
                  </a:extLst>
                </a:gridCol>
              </a:tblGrid>
              <a:tr h="6996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«V» 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я это знал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873504"/>
                  </a:ext>
                </a:extLst>
              </a:tr>
              <a:tr h="40330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«+»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Это для меня новое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0681446"/>
                  </a:ext>
                </a:extLst>
              </a:tr>
              <a:tr h="25616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«-»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Это противоречит тому, что я знал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753186"/>
                  </a:ext>
                </a:extLst>
              </a:tr>
              <a:tr h="84563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«?»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Я хочу знать об этом побольше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174232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142446" y="205724"/>
            <a:ext cx="600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СТАДИЯ </a:t>
            </a:r>
            <a:r>
              <a:rPr lang="ru-RU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ОСМЫСЛЕНИЯ</a:t>
            </a:r>
            <a:r>
              <a:rPr lang="ru-RU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endParaRPr lang="ru-RU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3" y="1801312"/>
            <a:ext cx="5299661" cy="3655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172087" y="5806904"/>
            <a:ext cx="11190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Учащиеся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работают с информационным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текстом и делают пометки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230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1.6|1.2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4|1.6|1.9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2.8|2.6|1.9|1.2|1.3|1.8|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2.6|2.1|1.2|1.4|1.4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3|1.4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1071</TotalTime>
  <Words>732</Words>
  <Application>Microsoft Office PowerPoint</Application>
  <PresentationFormat>Широкоэкранный</PresentationFormat>
  <Paragraphs>113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 Unicode MS</vt:lpstr>
      <vt:lpstr>Arial</vt:lpstr>
      <vt:lpstr>Calibri</vt:lpstr>
      <vt:lpstr>Calisto MT</vt:lpstr>
      <vt:lpstr>Cambria Math</vt:lpstr>
      <vt:lpstr>Comic Sans MS</vt:lpstr>
      <vt:lpstr>Constantia</vt:lpstr>
      <vt:lpstr>Garamond</vt:lpstr>
      <vt:lpstr>Trebuchet MS</vt:lpstr>
      <vt:lpstr>Wingdings</vt:lpstr>
      <vt:lpstr>Wingdings 2</vt:lpstr>
      <vt:lpstr>Грифель</vt:lpstr>
      <vt:lpstr>Презентация PowerPoint</vt:lpstr>
      <vt:lpstr>Презентация PowerPoint</vt:lpstr>
      <vt:lpstr>Презентация PowerPoint</vt:lpstr>
      <vt:lpstr>МЕТОДИЧЕСКИЙ СЕМИНАР учителя русского языка и литературы МБОУ «СОШ с. Давыденко» Абдикадировой Заремы Атабаевны.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Завуч</dc:creator>
  <cp:lastModifiedBy>Завуч</cp:lastModifiedBy>
  <cp:revision>101</cp:revision>
  <dcterms:created xsi:type="dcterms:W3CDTF">2021-01-27T09:04:08Z</dcterms:created>
  <dcterms:modified xsi:type="dcterms:W3CDTF">2021-02-24T05:55:14Z</dcterms:modified>
</cp:coreProperties>
</file>